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youtube.com/watch?v=UZtY7S5RRAc" TargetMode="Externa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www.youtube.com/watch?v=ufg-HMEzUwE" TargetMode="Externa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FgDR75Sum88" TargetMode="External"/><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jpg"/><Relationship Id="rId4" Type="http://schemas.openxmlformats.org/officeDocument/2006/relationships/hyperlink" Target="http://www.youtube.com/watch?v=1Evwgu369Jw" TargetMode="External"/><Relationship Id="rId5"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a:spcBef>
                <a:spcPts val="0"/>
              </a:spcBef>
              <a:buNone/>
            </a:pPr>
            <a:r>
              <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56" name="Shape 56"/>
          <p:cNvPicPr preferRelativeResize="0"/>
          <p:nvPr/>
        </p:nvPicPr>
        <p:blipFill rotWithShape="1">
          <a:blip r:embed="rId3">
            <a:alphaModFix/>
          </a:blip>
          <a:srcRect b="23248" l="0" r="0" t="0"/>
          <a:stretch/>
        </p:blipFill>
        <p:spPr>
          <a:xfrm>
            <a:off x="0" y="0"/>
            <a:ext cx="9144000" cy="49189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250550" y="248000"/>
            <a:ext cx="8520600" cy="572700"/>
          </a:xfrm>
          <a:prstGeom prst="rect">
            <a:avLst/>
          </a:prstGeom>
        </p:spPr>
        <p:txBody>
          <a:bodyPr anchorCtr="0" anchor="t" bIns="91425" lIns="91425" rIns="91425" wrap="square" tIns="91425">
            <a:noAutofit/>
          </a:bodyPr>
          <a:lstStyle/>
          <a:p>
            <a:pPr lvl="0">
              <a:spcBef>
                <a:spcPts val="0"/>
              </a:spcBef>
              <a:buNone/>
            </a:pPr>
            <a:r>
              <a:rPr lang="en"/>
              <a:t>BELIEF # 4 </a:t>
            </a:r>
          </a:p>
        </p:txBody>
      </p:sp>
      <p:sp>
        <p:nvSpPr>
          <p:cNvPr id="118" name="Shape 118"/>
          <p:cNvSpPr txBox="1"/>
          <p:nvPr>
            <p:ph idx="1" type="body"/>
          </p:nvPr>
        </p:nvSpPr>
        <p:spPr>
          <a:xfrm>
            <a:off x="311700" y="1152475"/>
            <a:ext cx="4475100" cy="3416400"/>
          </a:xfrm>
          <a:prstGeom prst="rect">
            <a:avLst/>
          </a:prstGeom>
        </p:spPr>
        <p:txBody>
          <a:bodyPr anchorCtr="0" anchor="t" bIns="91425" lIns="91425" rIns="91425" wrap="square" tIns="91425">
            <a:noAutofit/>
          </a:bodyPr>
          <a:lstStyle/>
          <a:p>
            <a:pPr lvl="0">
              <a:spcBef>
                <a:spcPts val="0"/>
              </a:spcBef>
              <a:buClr>
                <a:schemeClr val="dk1"/>
              </a:buClr>
              <a:buSzPct val="36666"/>
              <a:buFont typeface="Arial"/>
              <a:buNone/>
            </a:pPr>
            <a:r>
              <a:rPr lang="en" sz="3000">
                <a:solidFill>
                  <a:srgbClr val="674EA7"/>
                </a:solidFill>
                <a:latin typeface="Comic Sans MS"/>
                <a:ea typeface="Comic Sans MS"/>
                <a:cs typeface="Comic Sans MS"/>
                <a:sym typeface="Comic Sans MS"/>
              </a:rPr>
              <a:t>I DON’T JUDGE OTHERS</a:t>
            </a:r>
          </a:p>
          <a:p>
            <a:pPr lvl="0">
              <a:spcBef>
                <a:spcPts val="0"/>
              </a:spcBef>
              <a:buNone/>
            </a:pPr>
            <a:r>
              <a:t/>
            </a:r>
            <a:endParaRPr/>
          </a:p>
        </p:txBody>
      </p:sp>
      <p:sp>
        <p:nvSpPr>
          <p:cNvPr id="119" name="Shape 119"/>
          <p:cNvSpPr txBox="1"/>
          <p:nvPr/>
        </p:nvSpPr>
        <p:spPr>
          <a:xfrm>
            <a:off x="5520675" y="316225"/>
            <a:ext cx="3478800" cy="3669000"/>
          </a:xfrm>
          <a:prstGeom prst="rect">
            <a:avLst/>
          </a:prstGeom>
          <a:noFill/>
          <a:ln>
            <a:noFill/>
          </a:ln>
        </p:spPr>
        <p:txBody>
          <a:bodyPr anchorCtr="0" anchor="t" bIns="91425" lIns="91425" rIns="91425" wrap="square" tIns="91425">
            <a:noAutofit/>
          </a:bodyPr>
          <a:lstStyle/>
          <a:p>
            <a:pPr lvl="0">
              <a:spcBef>
                <a:spcPts val="0"/>
              </a:spcBef>
              <a:buNone/>
            </a:pPr>
            <a:r>
              <a:rPr lang="en"/>
              <a:t>“It’s not our differences that divide us, it’s our judgement about each other” - MARGARET WHEATLEY </a:t>
            </a:r>
          </a:p>
        </p:txBody>
      </p:sp>
      <p:sp>
        <p:nvSpPr>
          <p:cNvPr descr="One of the great challenges we face as we speak with truth about what is good and true is that we need to move away from judging others. Judgment is a relationship killer, and if we are going to connect with others, it starts with relinquishing judgment." id="120" name="Shape 120" title="Judgment">
            <a:hlinkClick r:id="rId3"/>
          </p:cNvPr>
          <p:cNvSpPr/>
          <p:nvPr/>
        </p:nvSpPr>
        <p:spPr>
          <a:xfrm>
            <a:off x="3927125" y="2005525"/>
            <a:ext cx="5106325" cy="2916675"/>
          </a:xfrm>
          <a:prstGeom prst="rect">
            <a:avLst/>
          </a:prstGeom>
          <a:blipFill>
            <a:blip r:embed="rId4">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Belief #5</a:t>
            </a:r>
          </a:p>
        </p:txBody>
      </p:sp>
      <p:sp>
        <p:nvSpPr>
          <p:cNvPr id="126" name="Shape 126"/>
          <p:cNvSpPr txBox="1"/>
          <p:nvPr>
            <p:ph idx="1" type="body"/>
          </p:nvPr>
        </p:nvSpPr>
        <p:spPr>
          <a:xfrm>
            <a:off x="311700" y="1152475"/>
            <a:ext cx="3802500" cy="3416400"/>
          </a:xfrm>
          <a:prstGeom prst="rect">
            <a:avLst/>
          </a:prstGeom>
        </p:spPr>
        <p:txBody>
          <a:bodyPr anchorCtr="0" anchor="t" bIns="91425" lIns="91425" rIns="91425" wrap="square" tIns="91425">
            <a:noAutofit/>
          </a:bodyPr>
          <a:lstStyle/>
          <a:p>
            <a:pPr lvl="0">
              <a:spcBef>
                <a:spcPts val="0"/>
              </a:spcBef>
              <a:buClr>
                <a:schemeClr val="dk1"/>
              </a:buClr>
              <a:buSzPct val="36666"/>
              <a:buFont typeface="Arial"/>
              <a:buNone/>
            </a:pPr>
            <a:r>
              <a:rPr lang="en" sz="3000">
                <a:solidFill>
                  <a:srgbClr val="85200C"/>
                </a:solidFill>
                <a:latin typeface="Comic Sans MS"/>
                <a:ea typeface="Comic Sans MS"/>
                <a:cs typeface="Comic Sans MS"/>
                <a:sym typeface="Comic Sans MS"/>
              </a:rPr>
              <a:t>CONVERSATIONS SHOULD BE BACK AND FORTH</a:t>
            </a:r>
          </a:p>
          <a:p>
            <a:pPr lvl="0">
              <a:spcBef>
                <a:spcPts val="0"/>
              </a:spcBef>
              <a:buNone/>
            </a:pPr>
            <a:r>
              <a:t/>
            </a:r>
            <a:endParaRPr/>
          </a:p>
        </p:txBody>
      </p:sp>
      <p:pic>
        <p:nvPicPr>
          <p:cNvPr descr="Image result for growth mindset" id="127" name="Shape 127"/>
          <p:cNvPicPr preferRelativeResize="0"/>
          <p:nvPr/>
        </p:nvPicPr>
        <p:blipFill>
          <a:blip r:embed="rId3">
            <a:alphaModFix/>
          </a:blip>
          <a:stretch>
            <a:fillRect/>
          </a:stretch>
        </p:blipFill>
        <p:spPr>
          <a:xfrm>
            <a:off x="5950075" y="1124775"/>
            <a:ext cx="2388300" cy="28333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Belief #6 </a:t>
            </a:r>
          </a:p>
        </p:txBody>
      </p:sp>
      <p:sp>
        <p:nvSpPr>
          <p:cNvPr id="133" name="Shape 133"/>
          <p:cNvSpPr txBox="1"/>
          <p:nvPr>
            <p:ph idx="1" type="body"/>
          </p:nvPr>
        </p:nvSpPr>
        <p:spPr>
          <a:xfrm>
            <a:off x="311700" y="1152475"/>
            <a:ext cx="4026600" cy="3416400"/>
          </a:xfrm>
          <a:prstGeom prst="rect">
            <a:avLst/>
          </a:prstGeom>
        </p:spPr>
        <p:txBody>
          <a:bodyPr anchorCtr="0" anchor="t" bIns="91425" lIns="91425" rIns="91425" wrap="square" tIns="91425">
            <a:noAutofit/>
          </a:bodyPr>
          <a:lstStyle/>
          <a:p>
            <a:pPr lvl="0">
              <a:spcBef>
                <a:spcPts val="0"/>
              </a:spcBef>
              <a:buClr>
                <a:schemeClr val="dk1"/>
              </a:buClr>
              <a:buSzPct val="36666"/>
              <a:buFont typeface="Arial"/>
              <a:buNone/>
            </a:pPr>
            <a:r>
              <a:rPr lang="en" sz="3000">
                <a:solidFill>
                  <a:srgbClr val="BF9000"/>
                </a:solidFill>
                <a:latin typeface="Comic Sans MS"/>
                <a:ea typeface="Comic Sans MS"/>
                <a:cs typeface="Comic Sans MS"/>
                <a:sym typeface="Comic Sans MS"/>
              </a:rPr>
              <a:t>CONVERSATION SHOULD BE LIFE-GIVING </a:t>
            </a:r>
          </a:p>
          <a:p>
            <a:pPr lvl="0">
              <a:spcBef>
                <a:spcPts val="0"/>
              </a:spcBef>
              <a:buNone/>
            </a:pPr>
            <a:r>
              <a:t/>
            </a:r>
            <a:endParaRPr/>
          </a:p>
        </p:txBody>
      </p:sp>
      <p:pic>
        <p:nvPicPr>
          <p:cNvPr descr="Image result for energy vampires" id="134" name="Shape 134"/>
          <p:cNvPicPr preferRelativeResize="0"/>
          <p:nvPr/>
        </p:nvPicPr>
        <p:blipFill>
          <a:blip r:embed="rId3">
            <a:alphaModFix/>
          </a:blip>
          <a:stretch>
            <a:fillRect/>
          </a:stretch>
        </p:blipFill>
        <p:spPr>
          <a:xfrm>
            <a:off x="5541025" y="329800"/>
            <a:ext cx="2505074" cy="1257300"/>
          </a:xfrm>
          <a:prstGeom prst="rect">
            <a:avLst/>
          </a:prstGeom>
          <a:noFill/>
          <a:ln>
            <a:noFill/>
          </a:ln>
        </p:spPr>
      </p:pic>
      <p:sp>
        <p:nvSpPr>
          <p:cNvPr id="135" name="Shape 135"/>
          <p:cNvSpPr txBox="1"/>
          <p:nvPr/>
        </p:nvSpPr>
        <p:spPr>
          <a:xfrm>
            <a:off x="5255675" y="1987675"/>
            <a:ext cx="3576600" cy="2765400"/>
          </a:xfrm>
          <a:prstGeom prst="rect">
            <a:avLst/>
          </a:prstGeom>
          <a:noFill/>
          <a:ln>
            <a:noFill/>
          </a:ln>
        </p:spPr>
        <p:txBody>
          <a:bodyPr anchorCtr="0" anchor="t" bIns="91425" lIns="91425" rIns="91425" wrap="square" tIns="91425">
            <a:noAutofit/>
          </a:bodyPr>
          <a:lstStyle/>
          <a:p>
            <a:pPr lvl="0">
              <a:spcBef>
                <a:spcPts val="0"/>
              </a:spcBef>
              <a:buNone/>
            </a:pPr>
            <a:r>
              <a:rPr lang="en"/>
              <a:t>“How would your life be different if… you walked away from gossip and toxic conversations? Let today be the day… speak only the good you know of other people and encourage others to do the same.” - STEVE MARABOLI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WITH A PARTNER </a:t>
            </a:r>
          </a:p>
        </p:txBody>
      </p:sp>
      <p:sp>
        <p:nvSpPr>
          <p:cNvPr id="141" name="Shape 14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ON A SCALE OF 1-10</a:t>
            </a:r>
          </a:p>
          <a:p>
            <a:pPr indent="-228600" lvl="0" marL="457200" rtl="0">
              <a:spcBef>
                <a:spcPts val="0"/>
              </a:spcBef>
            </a:pPr>
            <a:r>
              <a:rPr lang="en"/>
              <a:t>ARE YOU ENGAGED IN ALL YOUR CONVERSATIONS? EXPLAIN (10 BEING THAT YOU ARE ENGAGED ALL THE TIME)</a:t>
            </a:r>
          </a:p>
          <a:p>
            <a:pPr indent="-228600" lvl="0" marL="457200">
              <a:spcBef>
                <a:spcPts val="0"/>
              </a:spcBef>
            </a:pPr>
            <a:r>
              <a:rPr lang="en"/>
              <a:t>MY CONVERSATIONS WITH OTHERS ENERGIZE ME. EXPLAIN (10 BEING THAT THEY ENERGIZE YOU ALL THE TIME)</a:t>
            </a:r>
          </a:p>
          <a:p>
            <a:pPr indent="-228600" lvl="0" marL="457200">
              <a:spcBef>
                <a:spcPts val="0"/>
              </a:spcBef>
            </a:pPr>
            <a:r>
              <a:rPr lang="en"/>
              <a:t>I USUALLY FEEL BETTER AFTER HAVING A CONVERSATION. EXPLAIN (10 BEING THAT YOU ALWAYS FEEL BETTER)</a:t>
            </a:r>
          </a:p>
          <a:p>
            <a:pPr lvl="0">
              <a:spcBef>
                <a:spcPts val="0"/>
              </a:spcBef>
              <a:buNone/>
            </a:pPr>
            <a:r>
              <a:t/>
            </a:r>
            <a:endParaRP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7" name="Shape 14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
        <p:nvSpPr>
          <p:cNvPr descr="How did your weekend go?  If you’re like me, the events we experienced this weekend may have prompted you to be in some tough conversations either face to face or online, and—again—if you are like me, you may not be happy with how you handled each interaction.  What I urge you to do today, in this last video in this series, is to make sure you are not too hard on yourself.  You can’t do better than your best, and none of us is perfect. Healthy relationships usually require forgiveness at times. To foster better conversations, we can start by forgiving ourselves." id="148" name="Shape 148" title="We Can’t Do Better Than Our Best">
            <a:hlinkClick r:id="rId3"/>
          </p:cNvPr>
          <p:cNvSpPr/>
          <p:nvPr/>
        </p:nvSpPr>
        <p:spPr>
          <a:xfrm>
            <a:off x="2286000" y="857250"/>
            <a:ext cx="4572000" cy="3429000"/>
          </a:xfrm>
          <a:prstGeom prst="rect">
            <a:avLst/>
          </a:prstGeom>
          <a:blipFill>
            <a:blip r:embed="rId4">
              <a:alphaModFix/>
            </a:blip>
            <a:stretch>
              <a:fillRect/>
            </a:stretch>
          </a:blipFill>
          <a:ln>
            <a:noFill/>
          </a:ln>
        </p:spPr>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HOW DO YOU FEEL?	</a:t>
            </a:r>
          </a:p>
        </p:txBody>
      </p:sp>
      <p:sp>
        <p:nvSpPr>
          <p:cNvPr id="154" name="Shape 15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WHAT CAN YOU IMPROVE ON?</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REFLECTIVE QUESTIONS ON HANDOUT </a:t>
            </a:r>
          </a:p>
        </p:txBody>
      </p:sp>
      <p:sp>
        <p:nvSpPr>
          <p:cNvPr id="160" name="Shape 16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a:spcBef>
                <a:spcPts val="0"/>
              </a:spcBef>
              <a:buNone/>
            </a:pPr>
            <a:r>
              <a:t/>
            </a:r>
            <a:endParaRPr/>
          </a:p>
        </p:txBody>
      </p:sp>
      <p:sp>
        <p:nvSpPr>
          <p:cNvPr id="62" name="Shape 62"/>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lvl="0">
              <a:spcBef>
                <a:spcPts val="0"/>
              </a:spcBef>
              <a:buNone/>
            </a:pPr>
            <a:r>
              <a:t/>
            </a:r>
            <a:endParaRPr/>
          </a:p>
        </p:txBody>
      </p:sp>
      <p:pic>
        <p:nvPicPr>
          <p:cNvPr descr="Image result for better conversations jim knight" id="63" name="Shape 63"/>
          <p:cNvPicPr preferRelativeResize="0"/>
          <p:nvPr/>
        </p:nvPicPr>
        <p:blipFill>
          <a:blip r:embed="rId3">
            <a:alphaModFix/>
          </a:blip>
          <a:stretch>
            <a:fillRect/>
          </a:stretch>
        </p:blipFill>
        <p:spPr>
          <a:xfrm>
            <a:off x="1414950" y="816237"/>
            <a:ext cx="6627075" cy="3511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9" name="Shape 6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
        <p:nvSpPr>
          <p:cNvPr descr="Conan and Jerry Seinfeld on Blackberries" id="70" name="Shape 70" title="Conan and Jerry Seinfeld on Blackberries">
            <a:hlinkClick r:id="rId3"/>
          </p:cNvPr>
          <p:cNvSpPr/>
          <p:nvPr/>
        </p:nvSpPr>
        <p:spPr>
          <a:xfrm>
            <a:off x="2286000" y="857250"/>
            <a:ext cx="4572000" cy="342900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Clr>
                <a:schemeClr val="dk1"/>
              </a:buClr>
              <a:buSzPct val="39285"/>
              <a:buFont typeface="Arial"/>
              <a:buNone/>
            </a:pPr>
            <a:r>
              <a:rPr lang="en"/>
              <a:t>GUIDING QUESTION</a:t>
            </a:r>
          </a:p>
          <a:p>
            <a:pPr lvl="0">
              <a:spcBef>
                <a:spcPts val="0"/>
              </a:spcBef>
              <a:buNone/>
            </a:pPr>
            <a:r>
              <a:t/>
            </a:r>
            <a:endParaRPr/>
          </a:p>
        </p:txBody>
      </p:sp>
      <p:sp>
        <p:nvSpPr>
          <p:cNvPr id="76" name="Shape 7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I</a:t>
            </a:r>
            <a:r>
              <a:rPr lang="en"/>
              <a:t>s the way I communicate important?  </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SUCCESS CRITERIA </a:t>
            </a:r>
          </a:p>
        </p:txBody>
      </p:sp>
      <p:sp>
        <p:nvSpPr>
          <p:cNvPr id="82" name="Shape 8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marL="228600" rtl="0">
              <a:spcBef>
                <a:spcPts val="0"/>
              </a:spcBef>
              <a:spcAft>
                <a:spcPts val="0"/>
              </a:spcAft>
              <a:buNone/>
            </a:pPr>
            <a:r>
              <a:rPr lang="en">
                <a:solidFill>
                  <a:srgbClr val="000000"/>
                </a:solidFill>
              </a:rPr>
              <a:t>·</a:t>
            </a:r>
            <a:r>
              <a:rPr lang="en">
                <a:solidFill>
                  <a:srgbClr val="000000"/>
                </a:solidFill>
                <a:latin typeface="Times New Roman"/>
                <a:ea typeface="Times New Roman"/>
                <a:cs typeface="Times New Roman"/>
                <a:sym typeface="Times New Roman"/>
              </a:rPr>
              <a:t>  	</a:t>
            </a:r>
            <a:r>
              <a:rPr lang="en">
                <a:solidFill>
                  <a:srgbClr val="000000"/>
                </a:solidFill>
              </a:rPr>
              <a:t>You can provide an opinion on COMMUNICATION.</a:t>
            </a:r>
          </a:p>
          <a:p>
            <a:pPr lvl="0" marL="228600" rtl="0">
              <a:spcBef>
                <a:spcPts val="0"/>
              </a:spcBef>
              <a:spcAft>
                <a:spcPts val="0"/>
              </a:spcAft>
              <a:buNone/>
            </a:pPr>
            <a:r>
              <a:rPr lang="en">
                <a:solidFill>
                  <a:srgbClr val="000000"/>
                </a:solidFill>
              </a:rPr>
              <a:t>·</a:t>
            </a:r>
            <a:r>
              <a:rPr lang="en">
                <a:solidFill>
                  <a:srgbClr val="000000"/>
                </a:solidFill>
                <a:latin typeface="Times New Roman"/>
                <a:ea typeface="Times New Roman"/>
                <a:cs typeface="Times New Roman"/>
                <a:sym typeface="Times New Roman"/>
              </a:rPr>
              <a:t>  	</a:t>
            </a:r>
            <a:r>
              <a:rPr lang="en">
                <a:solidFill>
                  <a:srgbClr val="000000"/>
                </a:solidFill>
              </a:rPr>
              <a:t>You have provided your areas of improvement.</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Partner 1 </a:t>
            </a:r>
          </a:p>
        </p:txBody>
      </p:sp>
      <p:sp>
        <p:nvSpPr>
          <p:cNvPr id="88" name="Shape 8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Identify someone whom you want to praise. </a:t>
            </a:r>
          </a:p>
          <a:p>
            <a:pPr lvl="0">
              <a:spcBef>
                <a:spcPts val="0"/>
              </a:spcBef>
              <a:buNone/>
            </a:pPr>
            <a:r>
              <a:t/>
            </a:r>
            <a:endParaRPr/>
          </a:p>
          <a:p>
            <a:pPr lvl="0">
              <a:spcBef>
                <a:spcPts val="0"/>
              </a:spcBef>
              <a:buNone/>
            </a:pPr>
            <a:r>
              <a:rPr lang="en"/>
              <a:t>Identify 1-2 important conversations you need to have in the future.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BELIEF #1</a:t>
            </a:r>
          </a:p>
        </p:txBody>
      </p:sp>
      <p:sp>
        <p:nvSpPr>
          <p:cNvPr id="94" name="Shape 94"/>
          <p:cNvSpPr txBox="1"/>
          <p:nvPr>
            <p:ph idx="1" type="body"/>
          </p:nvPr>
        </p:nvSpPr>
        <p:spPr>
          <a:xfrm>
            <a:off x="311700" y="1152475"/>
            <a:ext cx="8520600" cy="1100100"/>
          </a:xfrm>
          <a:prstGeom prst="rect">
            <a:avLst/>
          </a:prstGeom>
        </p:spPr>
        <p:txBody>
          <a:bodyPr anchorCtr="0" anchor="t" bIns="91425" lIns="91425" rIns="91425" wrap="square" tIns="91425">
            <a:noAutofit/>
          </a:bodyPr>
          <a:lstStyle/>
          <a:p>
            <a:pPr lvl="0" algn="ctr">
              <a:spcBef>
                <a:spcPts val="0"/>
              </a:spcBef>
              <a:buClr>
                <a:schemeClr val="dk1"/>
              </a:buClr>
              <a:buSzPct val="36666"/>
              <a:buFont typeface="Arial"/>
              <a:buNone/>
            </a:pPr>
            <a:r>
              <a:rPr lang="en" sz="3000">
                <a:solidFill>
                  <a:srgbClr val="FF0000"/>
                </a:solidFill>
                <a:latin typeface="Comic Sans MS"/>
                <a:ea typeface="Comic Sans MS"/>
                <a:cs typeface="Comic Sans MS"/>
                <a:sym typeface="Comic Sans MS"/>
              </a:rPr>
              <a:t>I SEE OTHERS AS EQUALS </a:t>
            </a:r>
          </a:p>
          <a:p>
            <a:pPr lvl="0">
              <a:spcBef>
                <a:spcPts val="0"/>
              </a:spcBef>
              <a:buNone/>
            </a:pPr>
            <a:r>
              <a:t/>
            </a:r>
            <a:endParaRPr/>
          </a:p>
        </p:txBody>
      </p:sp>
      <p:pic>
        <p:nvPicPr>
          <p:cNvPr descr="Image result for see others as equals" id="95" name="Shape 95"/>
          <p:cNvPicPr preferRelativeResize="0"/>
          <p:nvPr/>
        </p:nvPicPr>
        <p:blipFill>
          <a:blip r:embed="rId3">
            <a:alphaModFix/>
          </a:blip>
          <a:stretch>
            <a:fillRect/>
          </a:stretch>
        </p:blipFill>
        <p:spPr>
          <a:xfrm>
            <a:off x="2993075" y="2048824"/>
            <a:ext cx="3859625" cy="2581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186825"/>
            <a:ext cx="8520600" cy="572700"/>
          </a:xfrm>
          <a:prstGeom prst="rect">
            <a:avLst/>
          </a:prstGeom>
        </p:spPr>
        <p:txBody>
          <a:bodyPr anchorCtr="0" anchor="t" bIns="91425" lIns="91425" rIns="91425" wrap="square" tIns="91425">
            <a:noAutofit/>
          </a:bodyPr>
          <a:lstStyle/>
          <a:p>
            <a:pPr lvl="0" rtl="0">
              <a:spcBef>
                <a:spcPts val="0"/>
              </a:spcBef>
              <a:buNone/>
            </a:pPr>
            <a:r>
              <a:rPr lang="en" sz="3000">
                <a:solidFill>
                  <a:schemeClr val="dk2"/>
                </a:solidFill>
              </a:rPr>
              <a:t>BELIEF #2</a:t>
            </a:r>
          </a:p>
        </p:txBody>
      </p:sp>
      <p:sp>
        <p:nvSpPr>
          <p:cNvPr id="101" name="Shape 101"/>
          <p:cNvSpPr txBox="1"/>
          <p:nvPr>
            <p:ph idx="1" type="body"/>
          </p:nvPr>
        </p:nvSpPr>
        <p:spPr>
          <a:xfrm>
            <a:off x="277750" y="759525"/>
            <a:ext cx="4318800" cy="3416400"/>
          </a:xfrm>
          <a:prstGeom prst="rect">
            <a:avLst/>
          </a:prstGeom>
        </p:spPr>
        <p:txBody>
          <a:bodyPr anchorCtr="0" anchor="t" bIns="91425" lIns="91425" rIns="91425" wrap="square" tIns="91425">
            <a:noAutofit/>
          </a:bodyPr>
          <a:lstStyle/>
          <a:p>
            <a:pPr lvl="0">
              <a:spcBef>
                <a:spcPts val="0"/>
              </a:spcBef>
              <a:buNone/>
            </a:pPr>
            <a:r>
              <a:rPr lang="en" sz="3000">
                <a:solidFill>
                  <a:srgbClr val="0000FF"/>
                </a:solidFill>
                <a:latin typeface="Comic Sans MS"/>
                <a:ea typeface="Comic Sans MS"/>
                <a:cs typeface="Comic Sans MS"/>
                <a:sym typeface="Comic Sans MS"/>
              </a:rPr>
              <a:t>I WANT TO HEAR WHAT OTHERS HAVE TO SAY</a:t>
            </a:r>
          </a:p>
          <a:p>
            <a:pPr lvl="0" rtl="0">
              <a:spcBef>
                <a:spcPts val="0"/>
              </a:spcBef>
              <a:buNone/>
            </a:pPr>
            <a:r>
              <a:t/>
            </a:r>
            <a:endParaRPr/>
          </a:p>
        </p:txBody>
      </p:sp>
      <p:sp>
        <p:nvSpPr>
          <p:cNvPr id="102" name="Shape 102"/>
          <p:cNvSpPr txBox="1"/>
          <p:nvPr/>
        </p:nvSpPr>
        <p:spPr>
          <a:xfrm>
            <a:off x="5998200" y="1872525"/>
            <a:ext cx="3145800" cy="2303400"/>
          </a:xfrm>
          <a:prstGeom prst="rect">
            <a:avLst/>
          </a:prstGeom>
          <a:noFill/>
          <a:ln>
            <a:noFill/>
          </a:ln>
        </p:spPr>
        <p:txBody>
          <a:bodyPr anchorCtr="0" anchor="t" bIns="91425" lIns="91425" rIns="91425" wrap="square" tIns="91425">
            <a:noAutofit/>
          </a:bodyPr>
          <a:lstStyle/>
          <a:p>
            <a:pPr lvl="0" rtl="0">
              <a:spcBef>
                <a:spcPts val="0"/>
              </a:spcBef>
              <a:buNone/>
            </a:pPr>
            <a:r>
              <a:rPr lang="en" sz="2400">
                <a:latin typeface="Courier New"/>
                <a:ea typeface="Courier New"/>
                <a:cs typeface="Courier New"/>
                <a:sym typeface="Courier New"/>
              </a:rPr>
              <a:t>“There is a big difference between listening and hearing” - G.K CHERTERTON</a:t>
            </a:r>
          </a:p>
        </p:txBody>
      </p:sp>
      <p:pic>
        <p:nvPicPr>
          <p:cNvPr descr="Image result for HEARING EMPATHY" id="103" name="Shape 103"/>
          <p:cNvPicPr preferRelativeResize="0"/>
          <p:nvPr/>
        </p:nvPicPr>
        <p:blipFill>
          <a:blip r:embed="rId3">
            <a:alphaModFix/>
          </a:blip>
          <a:stretch>
            <a:fillRect/>
          </a:stretch>
        </p:blipFill>
        <p:spPr>
          <a:xfrm>
            <a:off x="6524625" y="0"/>
            <a:ext cx="2619375" cy="1743075"/>
          </a:xfrm>
          <a:prstGeom prst="rect">
            <a:avLst/>
          </a:prstGeom>
          <a:noFill/>
          <a:ln>
            <a:noFill/>
          </a:ln>
        </p:spPr>
      </p:pic>
      <p:sp>
        <p:nvSpPr>
          <p:cNvPr descr="What is the best way to ease someone's pain and suffering? In this beautifully animated RSA Short, Dr Brené Brown reminds us that we can only create a genuine empathic connection if we are brave enough to really get in touch with our own fragilities.   Voice: Dr Brené Brown Animation: Katy Davis (AKA Gobblynne) www.gobblynne.com Production and Editing: Al Francis-Sears and Abi Stephenson   Watch Dr Brené Brown's full talk 'The Power of Vulnerability' here: https://www.youtube.com/watch?v=sXSjc-pbXk4   Dr Brené Brown is a research professor and best-selling author of &quot;Daring Greatly: How the Courage to be Vulnerable Transforms the Way We Live, Love, Parent and Lead&quot; (Penguin Portfolio, 2013).   She has spent the past decade studying vulnerability, courage, worthiness, and shame.   Find out more about the RSA: http://www.thersa.org  Follow the RSA on Twitter: http://www.twitter.com/thersaorg Like the RSA on Facebook: http://www.facebook.com/thersaorg" id="104" name="Shape 104" title="Brené Brown on Empathy">
            <a:hlinkClick r:id="rId4"/>
          </p:cNvPr>
          <p:cNvSpPr/>
          <p:nvPr/>
        </p:nvSpPr>
        <p:spPr>
          <a:xfrm>
            <a:off x="0" y="2612775"/>
            <a:ext cx="5690524" cy="2446049"/>
          </a:xfrm>
          <a:prstGeom prst="rect">
            <a:avLst/>
          </a:prstGeom>
          <a:blipFill>
            <a:blip r:embed="rId5">
              <a:alphaModFix/>
            </a:blip>
            <a:stretch>
              <a:fillRect/>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BELIEF 	#3 </a:t>
            </a:r>
          </a:p>
        </p:txBody>
      </p:sp>
      <p:sp>
        <p:nvSpPr>
          <p:cNvPr id="110" name="Shape 110"/>
          <p:cNvSpPr txBox="1"/>
          <p:nvPr>
            <p:ph idx="1" type="body"/>
          </p:nvPr>
        </p:nvSpPr>
        <p:spPr>
          <a:xfrm>
            <a:off x="311700" y="1152475"/>
            <a:ext cx="3782100" cy="3416400"/>
          </a:xfrm>
          <a:prstGeom prst="rect">
            <a:avLst/>
          </a:prstGeom>
        </p:spPr>
        <p:txBody>
          <a:bodyPr anchorCtr="0" anchor="t" bIns="91425" lIns="91425" rIns="91425" wrap="square" tIns="91425">
            <a:noAutofit/>
          </a:bodyPr>
          <a:lstStyle/>
          <a:p>
            <a:pPr lvl="0">
              <a:spcBef>
                <a:spcPts val="0"/>
              </a:spcBef>
              <a:buClr>
                <a:schemeClr val="dk1"/>
              </a:buClr>
              <a:buSzPct val="36666"/>
              <a:buFont typeface="Arial"/>
              <a:buNone/>
            </a:pPr>
            <a:r>
              <a:rPr lang="en" sz="3000">
                <a:solidFill>
                  <a:srgbClr val="6AA84F"/>
                </a:solidFill>
                <a:latin typeface="Comic Sans MS"/>
                <a:ea typeface="Comic Sans MS"/>
                <a:cs typeface="Comic Sans MS"/>
                <a:sym typeface="Comic Sans MS"/>
              </a:rPr>
              <a:t>I BELIEVE PEOPLE SHOULD HAVE A LOT OF AUTONOMY</a:t>
            </a:r>
          </a:p>
          <a:p>
            <a:pPr lvl="0">
              <a:spcBef>
                <a:spcPts val="0"/>
              </a:spcBef>
              <a:buNone/>
            </a:pPr>
            <a:r>
              <a:t/>
            </a:r>
            <a:endParaRPr/>
          </a:p>
        </p:txBody>
      </p:sp>
      <p:sp>
        <p:nvSpPr>
          <p:cNvPr id="111" name="Shape 111"/>
          <p:cNvSpPr txBox="1"/>
          <p:nvPr/>
        </p:nvSpPr>
        <p:spPr>
          <a:xfrm>
            <a:off x="5112975" y="173525"/>
            <a:ext cx="4002000" cy="930900"/>
          </a:xfrm>
          <a:prstGeom prst="rect">
            <a:avLst/>
          </a:prstGeom>
          <a:noFill/>
          <a:ln>
            <a:noFill/>
          </a:ln>
        </p:spPr>
        <p:txBody>
          <a:bodyPr anchorCtr="0" anchor="t" bIns="91425" lIns="91425" rIns="91425" wrap="square" tIns="91425">
            <a:noAutofit/>
          </a:bodyPr>
          <a:lstStyle/>
          <a:p>
            <a:pPr lvl="0">
              <a:spcBef>
                <a:spcPts val="0"/>
              </a:spcBef>
              <a:buNone/>
            </a:pPr>
            <a:r>
              <a:rPr lang="en"/>
              <a:t>“If you insist, they will resist.” - TIMOTHY GALLWEY</a:t>
            </a:r>
          </a:p>
        </p:txBody>
      </p:sp>
      <p:pic>
        <p:nvPicPr>
          <p:cNvPr descr="Image result for EMPOWERMENT" id="112" name="Shape 112"/>
          <p:cNvPicPr preferRelativeResize="0"/>
          <p:nvPr/>
        </p:nvPicPr>
        <p:blipFill>
          <a:blip r:embed="rId3">
            <a:alphaModFix/>
          </a:blip>
          <a:stretch>
            <a:fillRect/>
          </a:stretch>
        </p:blipFill>
        <p:spPr>
          <a:xfrm>
            <a:off x="5418750" y="1926525"/>
            <a:ext cx="2828925" cy="1619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